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71" r:id="rId5"/>
    <p:sldId id="393" r:id="rId6"/>
    <p:sldId id="489" r:id="rId7"/>
    <p:sldId id="470" r:id="rId8"/>
    <p:sldId id="441" r:id="rId9"/>
    <p:sldId id="471" r:id="rId10"/>
    <p:sldId id="442" r:id="rId11"/>
    <p:sldId id="443" r:id="rId12"/>
    <p:sldId id="444" r:id="rId13"/>
    <p:sldId id="484" r:id="rId14"/>
    <p:sldId id="485" r:id="rId15"/>
    <p:sldId id="518" r:id="rId16"/>
    <p:sldId id="445" r:id="rId17"/>
    <p:sldId id="472" r:id="rId18"/>
    <p:sldId id="483" r:id="rId19"/>
    <p:sldId id="490" r:id="rId20"/>
    <p:sldId id="491" r:id="rId21"/>
    <p:sldId id="492" r:id="rId22"/>
    <p:sldId id="493" r:id="rId23"/>
    <p:sldId id="494" r:id="rId24"/>
    <p:sldId id="453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8" r:id="rId36"/>
    <p:sldId id="486" r:id="rId37"/>
    <p:sldId id="487" r:id="rId38"/>
    <p:sldId id="519" r:id="rId39"/>
    <p:sldId id="521" r:id="rId40"/>
    <p:sldId id="440" r:id="rId41"/>
    <p:sldId id="340" r:id="rId4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F3D"/>
    <a:srgbClr val="D9D9D9"/>
    <a:srgbClr val="029C63"/>
    <a:srgbClr val="96628C"/>
    <a:srgbClr val="11A0D7"/>
    <a:srgbClr val="CD5A5A"/>
    <a:srgbClr val="FFD746"/>
    <a:srgbClr val="0E2D6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2"/>
    <p:restoredTop sz="94722"/>
  </p:normalViewPr>
  <p:slideViewPr>
    <p:cSldViewPr snapToGrid="0" snapToObjects="1">
      <p:cViewPr varScale="1">
        <p:scale>
          <a:sx n="96" d="100"/>
          <a:sy n="96" d="100"/>
        </p:scale>
        <p:origin x="184" y="41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1/27/25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 err="1">
                <a:solidFill>
                  <a:schemeClr val="bg2">
                    <a:lumMod val="10000"/>
                  </a:schemeClr>
                </a:solidFill>
              </a:rPr>
              <a:t>Вв</a:t>
            </a:r>
            <a:endParaRPr lang="ru-RU" sz="12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531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1/27/25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texas.edu/courses/schwab/sw388r7/SolvingProblems/MultiLogisticRegression_CompleteProblems.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s.cisco.com/analytics-automation/arima1" TargetMode="External"/><Relationship Id="rId4" Type="http://schemas.openxmlformats.org/officeDocument/2006/relationships/hyperlink" Target="https://otexts.com/fpp2/tspatterns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04670"/>
            <a:ext cx="10173433" cy="197832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87841"/>
            <a:ext cx="3935236" cy="435163"/>
          </a:xfrm>
        </p:spPr>
        <p:txBody>
          <a:bodyPr/>
          <a:lstStyle/>
          <a:p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Факультет компьютерных наук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Преподаватель: Меликян Алиса Валерьевна,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amelikyan@hse.ru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кандидат наук, доцент Департамента программной инженерии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 txBox="1">
            <a:spLocks/>
          </p:cNvSpPr>
          <p:nvPr/>
        </p:nvSpPr>
        <p:spPr>
          <a:xfrm>
            <a:off x="6204857" y="1193280"/>
            <a:ext cx="2301420" cy="435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7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 txBox="1">
            <a:spLocks/>
          </p:cNvSpPr>
          <p:nvPr/>
        </p:nvSpPr>
        <p:spPr>
          <a:xfrm>
            <a:off x="9107120" y="1198719"/>
            <a:ext cx="1773150" cy="435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>
                <a:latin typeface="Arial" panose="020B0604020202020204" pitchFamily="34" charset="0"/>
                <a:cs typeface="Arial" panose="020B0604020202020204" pitchFamily="34" charset="0"/>
              </a:rPr>
              <a:t>Москва 202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ru-RU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Стационарный временной ряд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10" name="Рисунок 9" descr="Изображение выглядит как текст, линия, Шрифт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A0339B3-14CE-7C76-822E-003B8C949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692" y="2862696"/>
            <a:ext cx="7772400" cy="3454400"/>
          </a:xfrm>
          <a:prstGeom prst="rect">
            <a:avLst/>
          </a:prstGeom>
        </p:spPr>
      </p:pic>
      <p:sp>
        <p:nvSpPr>
          <p:cNvPr id="11" name="Текст 4">
            <a:extLst>
              <a:ext uri="{FF2B5EF4-FFF2-40B4-BE49-F238E27FC236}">
                <a16:creationId xmlns:a16="http://schemas.microsoft.com/office/drawing/2014/main" id="{3DAE45C0-B321-3492-4B53-19809ECC06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814" y="2189983"/>
            <a:ext cx="10974038" cy="3848315"/>
          </a:xfrm>
        </p:spPr>
        <p:txBody>
          <a:bodyPr numCol="1"/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Свойства ряда не изменяются, если изменить начало отсчета времени.</a:t>
            </a:r>
            <a:endParaRPr lang="en-US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Стационарный временной ряд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670C747-0CBD-2F5C-E48A-E4CC360F0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814" y="2189983"/>
            <a:ext cx="10974038" cy="3848315"/>
          </a:xfrm>
        </p:spPr>
        <p:txBody>
          <a:bodyPr numCol="1"/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 доллара </a:t>
            </a:r>
            <a:r>
              <a:rPr lang="ru-RU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нестационарен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 как математическое ожидание изменилось.</a:t>
            </a:r>
            <a:endParaRPr lang="en-US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9" name="Рисунок 8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234B4F9-5901-BE3C-1A0A-E7062192E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883" t="35111" r="4132"/>
          <a:stretch/>
        </p:blipFill>
        <p:spPr>
          <a:xfrm>
            <a:off x="2574758" y="2995862"/>
            <a:ext cx="7808495" cy="33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0E79-A82C-B80A-B91D-7341C9578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A6D3F29-ABCF-D182-1418-768BB5456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1A29E8-3ADF-1CCD-F34F-483CAB350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DDC628-B084-5A58-F045-06601784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273073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Структурный сдвиг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BBF1C58-B230-BE61-9469-BC912C09B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429A95-AF65-46AB-3D96-428906669A63}"/>
              </a:ext>
            </a:extLst>
          </p:cNvPr>
          <p:cNvSpPr/>
          <p:nvPr/>
        </p:nvSpPr>
        <p:spPr>
          <a:xfrm>
            <a:off x="504677" y="2677740"/>
            <a:ext cx="443060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Внезапное изменение поведения данных в определенный момент времени. Например, многие макроэкономические показатели резко изменились в 2008 году после начала мирового финансового кризиса. Эти внезапные изменения часто называют структурными сдвигами.</a:t>
            </a:r>
          </a:p>
          <a:p>
            <a:pPr algn="just"/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 descr="Изображение выглядит как текст, линия, График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59ED67-5DFF-D1C7-8352-EBCDF5A5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55" y="2103426"/>
            <a:ext cx="6826648" cy="44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Пример стационарного процесса: белый шум</a:t>
            </a:r>
            <a:br>
              <a:rPr lang="ru-RU" sz="3600" b="1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585897" y="2096852"/>
            <a:ext cx="1060026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Белый шум (абсолютно случайный ряд). Среднее равно нулю, дисперсия – константа.</a:t>
            </a:r>
          </a:p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just"/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93" y="2780928"/>
            <a:ext cx="5328592" cy="38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0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Пример нестационарного процесса</a:t>
            </a:r>
            <a:br>
              <a:rPr lang="ru-RU" sz="3600" b="1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585897" y="2127332"/>
            <a:ext cx="1060026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Если в данных присутствует тренд или сезонность, то ряд не стационарен.</a:t>
            </a:r>
          </a:p>
        </p:txBody>
      </p:sp>
      <p:pic>
        <p:nvPicPr>
          <p:cNvPr id="10" name="Рисунок 9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14824" r="5666" b="11192"/>
          <a:stretch/>
        </p:blipFill>
        <p:spPr>
          <a:xfrm>
            <a:off x="3508271" y="2997769"/>
            <a:ext cx="4980369" cy="272845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52600" y="6068100"/>
            <a:ext cx="9433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с детерминистическим трендом (значения колеблются вокруг линии тренда)</a:t>
            </a:r>
          </a:p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9191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71" y="1379911"/>
            <a:ext cx="814501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Изображение выглядит как текст, Шрифт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D52E4C5-5B05-92A4-C47D-0E1BE75B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07" y="1072711"/>
            <a:ext cx="6963911" cy="4394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D75ADC-4EEC-510B-E046-A721EE500CED}"/>
              </a:ext>
            </a:extLst>
          </p:cNvPr>
          <p:cNvSpPr txBox="1"/>
          <p:nvPr/>
        </p:nvSpPr>
        <p:spPr>
          <a:xfrm>
            <a:off x="868017" y="5432224"/>
            <a:ext cx="1045596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2500" dirty="0">
                <a:solidFill>
                  <a:srgbClr val="3C4043"/>
                </a:solidFill>
                <a:effectLst/>
              </a:rPr>
              <a:t>Данные о ежемесячных продажах жилья в США демонстрируют сезонность в течение каждого года, а также цикличность с периодом около 6–10 лет. В данных за этот период нет явного тренда.</a:t>
            </a:r>
            <a:endParaRPr lang="en" sz="2500" b="0" i="0" u="none" strike="noStrike" dirty="0">
              <a:solidFill>
                <a:srgbClr val="333333"/>
              </a:solidFill>
              <a:effectLst/>
              <a:latin typeface="Merriweather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7" name="Рисунок 6" descr="Изображение выглядит как текст, диаграмма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29F0294-6D9C-3EAB-6611-87F31132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8" y="1096913"/>
            <a:ext cx="6785112" cy="420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2A2919-34F7-B387-FB1C-ED4BA67A0A9C}"/>
              </a:ext>
            </a:extLst>
          </p:cNvPr>
          <p:cNvSpPr txBox="1"/>
          <p:nvPr/>
        </p:nvSpPr>
        <p:spPr>
          <a:xfrm>
            <a:off x="689113" y="5246638"/>
            <a:ext cx="105752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u="none" strike="noStrike" dirty="0">
                <a:solidFill>
                  <a:srgbClr val="333333"/>
                </a:solidFill>
                <a:effectLst/>
              </a:rPr>
              <a:t>На рисунке приведены данные о числе контрактов на казначейские векселя США на рынке Чикаго за 100 последовательных торговых дней в 1981 году. Здесь нет сезонности, но наблюдается нисходящий тренд. Возможно, если бы у нас был более длинный ряд, мы бы увидели, что этот тренд является частью длинного цикла.</a:t>
            </a:r>
            <a:endParaRPr lang="en" sz="22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221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79F4DC8-49AC-E81F-E65A-D788AE2E1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8"/>
          <a:stretch/>
        </p:blipFill>
        <p:spPr>
          <a:xfrm>
            <a:off x="1974574" y="1267410"/>
            <a:ext cx="7712765" cy="4429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9E00B-C254-7172-B007-BFFEF1EA72B2}"/>
              </a:ext>
            </a:extLst>
          </p:cNvPr>
          <p:cNvSpPr txBox="1"/>
          <p:nvPr/>
        </p:nvSpPr>
        <p:spPr>
          <a:xfrm>
            <a:off x="907774" y="5736361"/>
            <a:ext cx="103764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rgbClr val="333333"/>
                </a:solidFill>
              </a:rPr>
              <a:t>Данные о ежеквартальном </a:t>
            </a:r>
            <a:r>
              <a:rPr lang="ru-RU" sz="2200" b="0" i="0" u="none" strike="noStrike" dirty="0">
                <a:solidFill>
                  <a:srgbClr val="333333"/>
                </a:solidFill>
                <a:effectLst/>
              </a:rPr>
              <a:t>производстве электроэнергии в Австралии демонстрируют явно выраженный восходящий тренд и сезонность.</a:t>
            </a:r>
            <a:endParaRPr lang="en" sz="22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05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11" name="Рисунок 10" descr="Изображение выглядит как снимок экрана, линия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94F425D-F2C8-F437-3045-6DAA446B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37" y="1175872"/>
            <a:ext cx="6369248" cy="4267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890386-1732-F405-395F-646862210997}"/>
              </a:ext>
            </a:extLst>
          </p:cNvPr>
          <p:cNvSpPr txBox="1"/>
          <p:nvPr/>
        </p:nvSpPr>
        <p:spPr>
          <a:xfrm>
            <a:off x="715617" y="5401415"/>
            <a:ext cx="107607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u="none" strike="noStrike" dirty="0">
                <a:solidFill>
                  <a:srgbClr val="333333"/>
                </a:solidFill>
                <a:effectLst/>
              </a:rPr>
              <a:t>В данных о ежедневном изменений цены акций </a:t>
            </a:r>
            <a:r>
              <a:rPr lang="en" sz="2200" b="0" i="0" u="none" strike="noStrike" dirty="0">
                <a:solidFill>
                  <a:srgbClr val="333333"/>
                </a:solidFill>
                <a:effectLst/>
              </a:rPr>
              <a:t>Google </a:t>
            </a:r>
            <a:r>
              <a:rPr lang="ru-RU" sz="2200" b="0" i="0" u="none" strike="noStrike" dirty="0">
                <a:solidFill>
                  <a:srgbClr val="333333"/>
                </a:solidFill>
                <a:effectLst/>
              </a:rPr>
              <a:t>на момент закрытия торгов не наблюдается тренда, сезонности или циклов. </a:t>
            </a:r>
            <a:endParaRPr lang="en" sz="22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76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Временной ряд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123679"/>
            <a:ext cx="10974038" cy="3848315"/>
          </a:xfrm>
        </p:spPr>
        <p:txBody>
          <a:bodyPr numCol="1"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i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Временной ряд (ряд динамики)</a:t>
            </a:r>
            <a:r>
              <a:rPr lang="ru-RU" sz="24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значения признака, измеренные через постоянные временные интервалы, например, ежедневные курсы валют, средняя дневная цена акции компании.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Изображение выглядит как текст, линия, График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7C7234-65D7-C151-C12F-0EA69B2C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47" y="3345875"/>
            <a:ext cx="6875290" cy="33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0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Декомпозиция 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временного ряда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10" name="Рисунок 9" descr="Изображение выглядит как текст, рукописный текс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B609EE4-DFD2-B1AF-AD91-1DB69B87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446" y="274360"/>
            <a:ext cx="6182116" cy="6309280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типография, текст, калли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6406D4-F39C-2688-5B9F-45F9545F8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897" y="2884057"/>
            <a:ext cx="490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Автокорреляция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266183"/>
            <a:ext cx="10974038" cy="3848315"/>
          </a:xfrm>
        </p:spPr>
        <p:txBody>
          <a:bodyPr numCol="1"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При наличии во временном ряде тенденции и циклических колебаний значения каждого последующего уровня ряда зависят от предыдущего. Корреляционную зависимость между последовательными уровнями временного ряда называют автокорреляцией уровней ряда.</a:t>
            </a:r>
          </a:p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Её можно измерить с помощью линейного коэффициента корреляции между уровнями исходного временного ряда и уровнями этого ряда, сдвинутыми на несколько шагов во времени.</a:t>
            </a: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382305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Коэффициент автокорреляции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266183"/>
            <a:ext cx="10974038" cy="3848315"/>
          </a:xfrm>
        </p:spPr>
        <p:txBody>
          <a:bodyPr numCol="1"/>
          <a:lstStyle/>
          <a:p>
            <a:pPr algn="just">
              <a:spcBef>
                <a:spcPts val="600"/>
              </a:spcBef>
            </a:pP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Коэффициент автокорреляции уровней ряда первого порядка, измеряет зависимость между соседними уровнями ряда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Аналогично можно определить коэффициенты автокорреляции второго и более высоких порядков. Так, коэффициент автокорреляции второго порядка характеризует тесноту связи между</a:t>
            </a:r>
            <a:r>
              <a:rPr lang="en-US" alt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уровнями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Число периодов, по которым рассчитывается коэффициент автокорреляции, называют </a:t>
            </a:r>
            <a:r>
              <a:rPr lang="ru-RU" sz="23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лагом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С увеличением лага число пар значений, по которым рассчитывается коэффициент автокорреляции, уменьшается. Считается целесообразным для обеспечения статистической достоверности коэффициентов автокорреляции использовать правило – максимальный лаг должен быть не больше n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290699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Автокорреляционная функция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094183"/>
            <a:ext cx="10974038" cy="3848315"/>
          </a:xfrm>
        </p:spPr>
        <p:txBody>
          <a:bodyPr numCol="1"/>
          <a:lstStyle/>
          <a:p>
            <a:pPr algn="just"/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Последовательность коэффициентов автокорреляции уровней первого, второго и т.д. порядков называют </a:t>
            </a:r>
            <a:r>
              <a:rPr lang="ru-RU" sz="2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автокорреляционной функцией 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временного ряда. График зависимости ее значений от величины лага (порядка коэффициента автокорреляции) называется </a:t>
            </a:r>
            <a:r>
              <a:rPr lang="ru-RU" sz="22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коррелограммой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2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помощи анализа автокорреляционной функции и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коррелограммы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можно выявить структуру ряда.</a:t>
            </a:r>
          </a:p>
          <a:p>
            <a:pPr lvl="0" algn="just"/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Если наиболее высоким оказался коэффициент автокорреляции первого порядка, исследуемый ряд содержит только тенденцию. Если наиболее высоким оказался коэффициент автокорреляции порядка 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то ряд содержит циклические колебания с периодичностью в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моментов времени. Если ни один из коэффициентов автокорреляции не является значимым, то либо ряд не содержит тенденции и циклических колебаний, либо ряд содержит сильную нелинейную тенденцию, для выявления которой нужно провести дополнительный анализ. </a:t>
            </a:r>
            <a:endParaRPr lang="ru-RU" altLang="ru-RU" sz="2200" dirty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ru-RU" sz="22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200" baseline="-25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aseline="-25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aseline="-25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aseline="-25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baseline="-25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331449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2"/>
          <a:stretch/>
        </p:blipFill>
        <p:spPr>
          <a:xfrm>
            <a:off x="4825878" y="1705670"/>
            <a:ext cx="7008227" cy="4824536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1617" y="1187495"/>
            <a:ext cx="7887544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Автокорреляционная функция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897" y="3116168"/>
            <a:ext cx="3711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автокорреляций при разных лагах. На графики видны пики на лагах сезонного периода (12, 24, 36, 48 месяцев). </a:t>
            </a:r>
          </a:p>
        </p:txBody>
      </p:sp>
    </p:spTree>
    <p:extLst>
      <p:ext uri="{BB962C8B-B14F-4D97-AF65-F5344CB8AC3E}">
        <p14:creationId xmlns:p14="http://schemas.microsoft.com/office/powerpoint/2010/main" val="34806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1617" y="1187495"/>
            <a:ext cx="7887544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Автокорреляционная функция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897" y="3116168"/>
            <a:ext cx="3711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Ряд с сильным трендом без сезонности.</a:t>
            </a:r>
          </a:p>
        </p:txBody>
      </p:sp>
      <p:pic>
        <p:nvPicPr>
          <p:cNvPr id="9" name="Рисунок 8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"/>
          <a:stretch/>
        </p:blipFill>
        <p:spPr>
          <a:xfrm>
            <a:off x="4526280" y="1889140"/>
            <a:ext cx="7319717" cy="46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Авторегрессионная</a:t>
            </a: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 модель (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130966"/>
            <a:ext cx="10974038" cy="3848315"/>
          </a:xfrm>
        </p:spPr>
        <p:txBody>
          <a:bodyPr numCol="1"/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 (autoregressive model):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b*y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+E</a:t>
            </a:r>
          </a:p>
          <a:p>
            <a:pPr algn="just"/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зависит только от своих прошлых значений –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t-2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t-3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AR(p)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лагов 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AR(0):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AR(1):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b</a:t>
            </a:r>
            <a:r>
              <a:rPr lang="ru-RU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Чаще всего используют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AR(3)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AR(4).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1"/>
          <a:stretch/>
        </p:blipFill>
        <p:spPr>
          <a:xfrm>
            <a:off x="4804988" y="4047091"/>
            <a:ext cx="6838864" cy="7920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40601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Модель скользящего среднего (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MA)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130966"/>
            <a:ext cx="10974038" cy="3848315"/>
          </a:xfrm>
        </p:spPr>
        <p:txBody>
          <a:bodyPr numCol="1"/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скользящего среднего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MA(q) (moving average).</a:t>
            </a:r>
          </a:p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зависит от случайных ошибок предыдущих периодов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имеющих распределение как белый шум)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+E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b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*y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t-2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E</a:t>
            </a:r>
            <a:r>
              <a:rPr lang="en-US" sz="24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ошибок для предсказания.</a:t>
            </a: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MA(q)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–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лагов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9" name="Рисунок 8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99033" y="5200643"/>
            <a:ext cx="6455892" cy="7786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88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Авторегрессионая</a:t>
            </a: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 модель скользящего среднего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(ARMA)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585897" y="2618646"/>
            <a:ext cx="10974038" cy="3848315"/>
          </a:xfrm>
        </p:spPr>
        <p:txBody>
          <a:bodyPr numCol="1"/>
          <a:lstStyle/>
          <a:p>
            <a:pPr algn="just">
              <a:spcBef>
                <a:spcPts val="600"/>
              </a:spcBef>
            </a:pP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Авторегрессионая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модель скользящего среднего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комбинация двух предыдущих моделей.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 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p,q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количество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авторегрессионных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компонент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–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 компонент скользящего среднего </a:t>
            </a:r>
          </a:p>
          <a:p>
            <a:pPr>
              <a:spcBef>
                <a:spcPts val="600"/>
              </a:spcBef>
            </a:pPr>
            <a:endParaRPr lang="ru-RU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Для применения модели ряд должен быть стационарным (т.е. среднее и дисперсия не меняются во времени и тренд отсутствует). По теореме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Вольда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любой стационарный ряд может быть описан моделью 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p,q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любой точностью.</a:t>
            </a:r>
          </a:p>
          <a:p>
            <a:pPr algn="just">
              <a:spcBef>
                <a:spcPts val="600"/>
              </a:spcBef>
            </a:pPr>
            <a:endParaRPr lang="ru-RU" sz="2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8" y="3310735"/>
            <a:ext cx="5118232" cy="102879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45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11903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Преобразование нестационарного ряда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/>
              <p:cNvSpPr>
                <a:spLocks noChangeArrowheads="1"/>
              </p:cNvSpPr>
              <p:nvPr/>
            </p:nvSpPr>
            <p:spPr bwMode="auto">
              <a:xfrm>
                <a:off x="585896" y="1810926"/>
                <a:ext cx="10859343" cy="4031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just"/>
                <a:r>
                  <a:rPr lang="en-US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ru-RU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 помощью дифференцирования можно добиться преобразования нестационарного ряда в стационарный.  То есть вместо самих значений используем разницу между значением сейчас и в прошлый момент времени. Дифференцированием можно стабилизировать среднее значение ряда и избавиться от тренда и сезонности.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1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1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21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ru-RU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Стабилизирующее преобразование:</a:t>
                </a:r>
                <a:r>
                  <a:rPr lang="en-US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1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для монотонно меняющихся дисперсий можно использовать логарифмирование.</a:t>
                </a:r>
                <a:endParaRPr lang="en-US" sz="21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896" y="1810926"/>
                <a:ext cx="10859343" cy="4031778"/>
              </a:xfrm>
              <a:prstGeom prst="rect">
                <a:avLst/>
              </a:prstGeom>
              <a:blipFill>
                <a:blip r:embed="rId2"/>
                <a:stretch>
                  <a:fillRect l="-674" t="-908" r="-67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Вырезка экрана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8275" r="2944" b="10210"/>
          <a:stretch/>
        </p:blipFill>
        <p:spPr>
          <a:xfrm>
            <a:off x="2443484" y="4474789"/>
            <a:ext cx="7140991" cy="2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3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A513-E963-6350-EE05-4A295B41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751E294-51BF-32FA-AAC5-53CB3317E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655591-E830-D859-9ADB-1940BBF8D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752652-9795-54C2-089C-D3F6C81D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Задачи анализа временных рядов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A28BDC-6DCC-76D7-161E-88FD12DFEB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814" y="2266183"/>
            <a:ext cx="10974038" cy="3848315"/>
          </a:xfrm>
        </p:spPr>
        <p:txBody>
          <a:bodyPr numCol="1"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Спрогнозировать будущие значения;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Восстановить пропущенные значения внутри ряда;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Восстановить значения по агрегированным;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Обнаружить критические моменты в процессе (например, обнаружение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разладки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оборудования);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Выделить компоненты ряда;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Изучить взаимосвязи между несколькими рядами.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4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730076F-5713-DD10-63A2-E944C4B3D5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123975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130966"/>
            <a:ext cx="10638266" cy="3848315"/>
          </a:xfrm>
        </p:spPr>
        <p:txBody>
          <a:bodyPr numCol="1"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Ряд описывается моделью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p,d,q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 продифференцированный ряд описывается моделью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p,q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regression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moving average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p,d,q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модель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 c </a:t>
            </a:r>
            <a:r>
              <a:rPr lang="en-US" sz="24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авторегрессионными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лагами, </a:t>
            </a:r>
            <a:r>
              <a:rPr lang="en-US" sz="24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лагами скользящего среднего и дифференциацией порядка </a:t>
            </a:r>
            <a:r>
              <a:rPr lang="en-US" sz="24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2444567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149518"/>
            <a:ext cx="11057955" cy="777025"/>
          </a:xfrm>
        </p:spPr>
        <p:txBody>
          <a:bodyPr>
            <a:noAutofit/>
          </a:bodyPr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Методология Бокса-Дженкинса по выбору модели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  <a:b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1734726"/>
            <a:ext cx="10638266" cy="3848315"/>
          </a:xfrm>
        </p:spPr>
        <p:txBody>
          <a:bodyPr numCol="1"/>
          <a:lstStyle/>
          <a:p>
            <a:pPr>
              <a:spcBef>
                <a:spcPts val="600"/>
              </a:spcBef>
            </a:pPr>
            <a:r>
              <a:rPr lang="ru-RU" sz="20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 идентификации модели:</a:t>
            </a:r>
          </a:p>
          <a:p>
            <a:pPr marL="457200" indent="-457200" algn="just">
              <a:spcBef>
                <a:spcPts val="600"/>
              </a:spcBef>
              <a:buAutoNum type="arabicParenR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 временного графика ряда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выбросов, пропущенных значений и структурных разрывов в данных,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стационарности ряда,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трансформация ряда при необходимости его приведения к стационарному виду (логарифмическое преобразование, дифференциация).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Изучения автокорреляционной функции и частной автокорреляционной функции для определения значений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p, d, q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ru-RU" sz="20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 оценки модели: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самой простой модели со значимыми коэффициентами и самыми высокими показателями оценки качества модели. </a:t>
            </a:r>
          </a:p>
          <a:p>
            <a:pPr algn="just">
              <a:spcBef>
                <a:spcPts val="600"/>
              </a:spcBef>
            </a:pPr>
            <a:r>
              <a:rPr lang="ru-RU" sz="2000" b="1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 диагностики и проверки модели: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модель хороша, то остатки должны быть распределены как белый шум, выбросы могут исказить результат.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3227499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Сравнение моделей: информационные критерии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585897" y="2468781"/>
            <a:ext cx="10638266" cy="3848315"/>
          </a:xfrm>
        </p:spPr>
        <p:txBody>
          <a:bodyPr numCol="1"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можно сравнивать между собой на основе значений информационных критериев. Эти критерии штрафуют за число параметров и поощряют высокое правдоподобие. Чем меньше величина критерия, тем лучше.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8" name="Рисунок 7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51AFD528-1916-BDE6-28CB-D4FEB3664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7030" y="4392938"/>
            <a:ext cx="6096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3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197646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Кросс-валидация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6EF46A5-B3F4-F3E0-0916-3AB4A69C2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96" y="1810926"/>
            <a:ext cx="10859343" cy="403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en-US" sz="2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постепенно расширять тренировочную выборку и делать прогнозы только наперед (расширяющееся окно).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D000509-AEA1-7E73-13EF-EE9A4ACD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529" y="2480884"/>
            <a:ext cx="6591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197646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Кросс-валидация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6EF46A5-B3F4-F3E0-0916-3AB4A69C2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96" y="1810926"/>
            <a:ext cx="10859343" cy="403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en-US" sz="2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поддерживать ширину окна фиксированной (</a:t>
            </a:r>
            <a:r>
              <a:rPr lang="ru-RU" sz="21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сдивагающееся</a:t>
            </a:r>
            <a:r>
              <a:rPr lang="ru-RU" sz="2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окно).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72DC91D-A279-C286-716F-E687157D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74" y="2379284"/>
            <a:ext cx="6705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20F63-12EC-9706-F8BB-CA20D109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C69B985-FC24-F480-42A6-3D0BED14D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DE58AC-6E36-6856-2B0E-5858D1938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5FBABC5-9958-F90F-6D3F-4DE8F93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AEEA41-DA28-75AA-B58E-FEF3CF2FF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814" y="2130966"/>
            <a:ext cx="10638266" cy="3848315"/>
          </a:xfrm>
        </p:spPr>
        <p:txBody>
          <a:bodyPr numCol="1"/>
          <a:lstStyle/>
          <a:p>
            <a:pPr algn="just"/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сезонного </a:t>
            </a:r>
            <a:r>
              <a:rPr lang="ru-RU" sz="25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авторегрессивного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интегрированного скользящего среднего (</a:t>
            </a:r>
            <a:r>
              <a:rPr lang="en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SARIMA)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5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Представляет собой сезонный вариант модели ARIMA</a:t>
            </a:r>
            <a:r>
              <a:rPr lang="ru-RU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Может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учитывать периодические изменения данных, что позволяет делать более точные прогнозы. </a:t>
            </a:r>
            <a:r>
              <a:rPr lang="ru-RU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пределяет как сезонный, так и несезонный компонент модели </a:t>
            </a:r>
            <a:r>
              <a:rPr lang="en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ARIMA, 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позволяя фиксировать периодические характеристики.</a:t>
            </a:r>
          </a:p>
          <a:p>
            <a:pPr algn="just"/>
            <a:endParaRPr lang="en-US" sz="2500" b="1" i="0" dirty="0">
              <a:solidFill>
                <a:srgbClr val="27323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00" b="1" i="0" dirty="0">
              <a:solidFill>
                <a:srgbClr val="27323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сезонной составляющей </a:t>
            </a: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SAR(P);</a:t>
            </a:r>
          </a:p>
          <a:p>
            <a:pPr algn="just">
              <a:spcBef>
                <a:spcPts val="0"/>
              </a:spcBef>
            </a:pP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</a:t>
            </a:r>
            <a:r>
              <a:rPr lang="ru-RU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интегрированной сезонной составляющей;</a:t>
            </a:r>
            <a:endParaRPr lang="en-US" sz="23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ru-RU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порядок сезонной составляющей </a:t>
            </a: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SMA(Q);</a:t>
            </a:r>
          </a:p>
          <a:p>
            <a:pPr algn="just">
              <a:spcBef>
                <a:spcPts val="0"/>
              </a:spcBef>
            </a:pPr>
            <a:r>
              <a:rPr lang="en-US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– </a:t>
            </a:r>
            <a:r>
              <a:rPr lang="ru-RU" sz="2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размерность сезонности.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6CF7BB2-14F1-089C-6FB2-E54EDAC7B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C9538D-9F4E-386C-1703-CBFE9769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07" y="4565485"/>
            <a:ext cx="4662579" cy="55278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13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635D-4361-0F0B-CA27-2C3538B1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9ACC2DF-8298-A44A-1359-20F4B283C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D58F96-F29D-D246-B5E4-D9E9A4324E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A4A8E01-A651-F004-4B53-69CF2A77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05A74D4-1EDD-D78F-B868-9A48BBF2A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7" name="Рисунок 6" descr="Изображение выглядит как Шрифт, текс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869B95A-3FEE-B4F0-52AB-109D429F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2902" y="2230954"/>
            <a:ext cx="3888311" cy="1325561"/>
          </a:xfrm>
          <a:prstGeom prst="rect">
            <a:avLst/>
          </a:prstGeom>
        </p:spPr>
      </p:pic>
      <p:pic>
        <p:nvPicPr>
          <p:cNvPr id="8" name="Рисунок 7" descr="Изображение выглядит как Шрифт, текст, белый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5FF307AE-26CA-8478-BDDA-EAAF8E22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84"/>
          <a:stretch/>
        </p:blipFill>
        <p:spPr bwMode="auto">
          <a:xfrm>
            <a:off x="808383" y="3582230"/>
            <a:ext cx="3670852" cy="1126135"/>
          </a:xfrm>
          <a:prstGeom prst="rect">
            <a:avLst/>
          </a:prstGeom>
        </p:spPr>
      </p:pic>
      <p:pic>
        <p:nvPicPr>
          <p:cNvPr id="9" name="Рисунок 8" descr="Изображение выглядит как Шрифт, текст, белый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9F7C8D81-BFAC-19B4-FC11-A94211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79042" y="4734080"/>
            <a:ext cx="3528315" cy="134326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белый, линия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C31104C-6303-E919-FB2E-E1EB00ACB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249" y="4846592"/>
            <a:ext cx="4178334" cy="1627922"/>
          </a:xfrm>
          <a:prstGeom prst="rect">
            <a:avLst/>
          </a:prstGeom>
        </p:spPr>
      </p:pic>
      <p:pic>
        <p:nvPicPr>
          <p:cNvPr id="2050" name="Picture 2" descr="rae evaluation metric formula">
            <a:extLst>
              <a:ext uri="{FF2B5EF4-FFF2-40B4-BE49-F238E27FC236}">
                <a16:creationId xmlns:a16="http://schemas.microsoft.com/office/drawing/2014/main" id="{30C8DF25-F5E5-543D-AA2E-4BDAC012D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6"/>
          <a:stretch/>
        </p:blipFill>
        <p:spPr bwMode="auto">
          <a:xfrm>
            <a:off x="5529263" y="1913139"/>
            <a:ext cx="3412384" cy="18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Изображение выглядит как Шрифт, текст, белый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AE32863-C7FD-E76B-1C0D-09C61F5E2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1087" y="3862946"/>
            <a:ext cx="4714717" cy="9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270526"/>
            <a:ext cx="11057955" cy="777025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Полезные ссылки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91068" y="2057635"/>
            <a:ext cx="11247612" cy="439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https://builtin.com/data-science/time-series-python</a:t>
            </a: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https://www.kaggle.com/code/kashnitsky/topic-9-part-1-time-series-analysis-in-python/notebook</a:t>
            </a: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https://seaborn.pydata.org/generated/seaborn.lineplot.html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https://otexts.com/fpp2/tspatterns.html</a:t>
            </a:r>
            <a:endParaRPr lang="ru-R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https://blogs.cisco.com/analytics-automation/arima1</a:t>
            </a:r>
            <a:endParaRPr lang="ru-R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https://www.machinelearningplus.com/time-series/time-series-analysis-python/</a:t>
            </a: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</a:schemeClr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28174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67" y="3188442"/>
            <a:ext cx="7634059" cy="1978323"/>
          </a:xfrm>
        </p:spPr>
        <p:txBody>
          <a:bodyPr>
            <a:normAutofit/>
          </a:bodyPr>
          <a:lstStyle/>
          <a:p>
            <a:r>
              <a:rPr lang="ru-RU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87841"/>
            <a:ext cx="3935236" cy="435163"/>
          </a:xfrm>
        </p:spPr>
        <p:txBody>
          <a:bodyPr/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Факультет компьютерных наук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 txBox="1">
            <a:spLocks/>
          </p:cNvSpPr>
          <p:nvPr/>
        </p:nvSpPr>
        <p:spPr>
          <a:xfrm>
            <a:off x="6204857" y="1193280"/>
            <a:ext cx="2301420" cy="435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1700" dirty="0"/>
              <a:t>НИС "Анализ данных в </a:t>
            </a:r>
            <a:r>
              <a:rPr lang="en" sz="1700" dirty="0"/>
              <a:t>Python"</a:t>
            </a:r>
            <a:endParaRPr lang="ru-RU" sz="1700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 txBox="1">
            <a:spLocks/>
          </p:cNvSpPr>
          <p:nvPr/>
        </p:nvSpPr>
        <p:spPr>
          <a:xfrm>
            <a:off x="9107120" y="1198719"/>
            <a:ext cx="1773150" cy="4351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/>
              <a:t>Москва 202</a:t>
            </a:r>
            <a:r>
              <a:rPr lang="en-US" sz="1900" dirty="0"/>
              <a:t>5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13278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Компоненты временного ряда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266183"/>
            <a:ext cx="10974038" cy="3848315"/>
          </a:xfrm>
        </p:spPr>
        <p:txBody>
          <a:bodyPr numCol="1"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плавное долгосрочное изменение среднего уровня ряда,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сезонность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циклические колебания уровня ряда с постоянным периодом (цены на сельскохозяйственную продукцию в летний период выше, чем в зимний, уровень безработицы в курортных городах в зимний период выше, чем  в летний),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изменения уровня ряда с переменным периодом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нестабильной интенсивностью (цикл жизни товара, экономические волны, солнечная активность),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ошибка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непрогнозируемая случайная компонента ряда (то, что нельзя описать предыдущими тремя компонентами).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204777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8" y="1317158"/>
            <a:ext cx="4943366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Пример тренда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10" name="Рисунок 9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 b="3766"/>
          <a:stretch/>
        </p:blipFill>
        <p:spPr>
          <a:xfrm>
            <a:off x="2934241" y="2094183"/>
            <a:ext cx="6012050" cy="43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8" y="1317158"/>
            <a:ext cx="8329502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Примеры тренда и сезонности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1" y="2635732"/>
            <a:ext cx="4723314" cy="3016648"/>
          </a:xfrm>
          <a:prstGeom prst="rect">
            <a:avLst/>
          </a:prstGeom>
        </p:spPr>
      </p:pic>
      <p:pic>
        <p:nvPicPr>
          <p:cNvPr id="8" name="Рисунок 7" descr="Вырезка экрана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"/>
          <a:stretch/>
        </p:blipFill>
        <p:spPr>
          <a:xfrm>
            <a:off x="6130685" y="2559532"/>
            <a:ext cx="5569430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3605103" cy="777025"/>
          </a:xfrm>
        </p:spPr>
        <p:txBody>
          <a:bodyPr>
            <a:noAutofit/>
          </a:bodyPr>
          <a:lstStyle/>
          <a:p>
            <a:r>
              <a:rPr lang="ru-RU" sz="3400" b="1" dirty="0">
                <a:latin typeface="Arial" panose="020B0604020202020204" pitchFamily="34" charset="0"/>
                <a:cs typeface="Arial" panose="020B0604020202020204" pitchFamily="34" charset="0"/>
              </a:rPr>
              <a:t>Если использовать регрессию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702592" y="6439793"/>
            <a:ext cx="7657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Источник: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https://www.youtube.com/watch?v=u433nrxdf5k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текст, линия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1B514A-EB47-89E3-B401-77489DFC5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92" y="1139261"/>
            <a:ext cx="7632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400" b="1" dirty="0">
                <a:latin typeface="Arial" panose="020B0604020202020204" pitchFamily="34" charset="0"/>
                <a:cs typeface="Arial" panose="020B0604020202020204" pitchFamily="34" charset="0"/>
              </a:rPr>
              <a:t>Одномерный и многомерный временной ряд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266183"/>
            <a:ext cx="10974038" cy="3848315"/>
          </a:xfrm>
        </p:spPr>
        <p:txBody>
          <a:bodyPr numCol="1"/>
          <a:lstStyle/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Одномерный временной ряд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наблюдается только одна случайная величина, например, только курс доллара к рублю.</a:t>
            </a:r>
          </a:p>
          <a:p>
            <a:pPr algn="just"/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400" u="sng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Многомерный временной ряд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за каждый момент времени наблюдаются несколько показателей, например, по странам показатели численности населения, ВВП, безработицы, инфляции.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185556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24054" cy="415925"/>
          </a:xfrm>
        </p:spPr>
        <p:txBody>
          <a:bodyPr/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НИС "Анализ данных в </a:t>
            </a: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Python"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Лекция 7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5897" y="1317158"/>
            <a:ext cx="11057955" cy="777025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Стационарный временной ряд</a:t>
            </a:r>
            <a:b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>
          <a:xfrm>
            <a:off x="669814" y="2189983"/>
            <a:ext cx="10974038" cy="3848315"/>
          </a:xfrm>
        </p:spPr>
        <p:txBody>
          <a:bodyPr numCol="1"/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Ряд стационарен, если у значений признака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есть общие постоянные характеристики во времени. То есть, он не имеет ярко выраженной тенденции роста или убывания, а в среднем остаётся на том же уровне.</a:t>
            </a:r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Средние значения неизменны.</a:t>
            </a:r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Дисперсии неизменны: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…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300" baseline="-25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То есть, колебания ряда во времени и год назад, и сегодня примерно одинаковые, разброс ряда не увеличивается и не сокращается во времени. </a:t>
            </a:r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Сила линейной связи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ковариация) между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такая же как между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y3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т.е.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Речь идёт о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разных временных расстояниях, например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en-US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ru-RU" sz="23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Такому ряду не свойственны ни тренд, ни сезонность, ни циклы.</a:t>
            </a:r>
            <a:endParaRPr lang="en-US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42523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льзовательские 1">
    <a:dk1>
      <a:srgbClr val="0F2C68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schemas.openxmlformats.org/package/2006/metadata/core-properties"/>
    <ds:schemaRef ds:uri="e96afe77-3acb-4328-97fc-408e1bde3ecd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9875bd71-cde8-496c-a136-433f55d5e6d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9778</TotalTime>
  <Words>2156</Words>
  <Application>Microsoft Macintosh PowerPoint</Application>
  <PresentationFormat>Широкоэкранный</PresentationFormat>
  <Paragraphs>260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HSE Sans</vt:lpstr>
      <vt:lpstr>Merriweather</vt:lpstr>
      <vt:lpstr>Wingdings</vt:lpstr>
      <vt:lpstr>Office Theme</vt:lpstr>
      <vt:lpstr>Лекция 7 Анализ временных рядов</vt:lpstr>
      <vt:lpstr>Временной ряд</vt:lpstr>
      <vt:lpstr>Задачи анализа временных рядов</vt:lpstr>
      <vt:lpstr>Компоненты временного ряда</vt:lpstr>
      <vt:lpstr>Пример тренда </vt:lpstr>
      <vt:lpstr>Примеры тренда и сезонности </vt:lpstr>
      <vt:lpstr>Если использовать регрессию</vt:lpstr>
      <vt:lpstr>Одномерный и многомерный временной ряд</vt:lpstr>
      <vt:lpstr>Стационарный временной ряд </vt:lpstr>
      <vt:lpstr>Стационарный временной ряд </vt:lpstr>
      <vt:lpstr>Стационарный временной ряд </vt:lpstr>
      <vt:lpstr>Структурный сдвиг</vt:lpstr>
      <vt:lpstr>Пример стационарного процесса: белый шум </vt:lpstr>
      <vt:lpstr>Пример нестационарного процесса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Декомпозиция  временного ряда</vt:lpstr>
      <vt:lpstr>Автокорреляция </vt:lpstr>
      <vt:lpstr>Коэффициент автокорреляции </vt:lpstr>
      <vt:lpstr>Автокорреляционная функция </vt:lpstr>
      <vt:lpstr>Автокорреляционная функция </vt:lpstr>
      <vt:lpstr>Автокорреляционная функция </vt:lpstr>
      <vt:lpstr>Авторегрессионная модель (AR) </vt:lpstr>
      <vt:lpstr>Модель скользящего среднего (MA) </vt:lpstr>
      <vt:lpstr>Авторегрессионая модель скользящего среднего (ARMA) </vt:lpstr>
      <vt:lpstr>Преобразование нестационарного ряда </vt:lpstr>
      <vt:lpstr>ARIMA </vt:lpstr>
      <vt:lpstr>Методология Бокса-Дженкинса по выбору модели ARIMA  </vt:lpstr>
      <vt:lpstr>Сравнение моделей: информационные критерии </vt:lpstr>
      <vt:lpstr>Кросс-валидация</vt:lpstr>
      <vt:lpstr>Кросс-валидация</vt:lpstr>
      <vt:lpstr>SARIMA</vt:lpstr>
      <vt:lpstr>Метрики</vt:lpstr>
      <vt:lpstr>Полезные ссылки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Меликян Алиса Валерьевна</cp:lastModifiedBy>
  <cp:revision>479</cp:revision>
  <cp:lastPrinted>2021-11-11T13:08:42Z</cp:lastPrinted>
  <dcterms:created xsi:type="dcterms:W3CDTF">2021-11-11T08:52:47Z</dcterms:created>
  <dcterms:modified xsi:type="dcterms:W3CDTF">2025-01-27T11:37:45Z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